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64" r:id="rId2"/>
    <p:sldId id="328" r:id="rId3"/>
    <p:sldId id="329" r:id="rId4"/>
    <p:sldId id="330" r:id="rId5"/>
    <p:sldId id="331" r:id="rId6"/>
    <p:sldId id="332" r:id="rId7"/>
    <p:sldId id="333" r:id="rId8"/>
    <p:sldId id="327"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2D59"/>
    <a:srgbClr val="5D597F"/>
    <a:srgbClr val="C5345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2415" autoAdjust="0"/>
  </p:normalViewPr>
  <p:slideViewPr>
    <p:cSldViewPr snapToGrid="0">
      <p:cViewPr varScale="1">
        <p:scale>
          <a:sx n="105" d="100"/>
          <a:sy n="105" d="100"/>
        </p:scale>
        <p:origin x="834"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611681-25B2-40CF-9A84-456ECAEA100E}" type="datetimeFigureOut">
              <a:rPr lang="ru-RU" smtClean="0"/>
              <a:t>28.05.2024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4D5AA4-5B20-45D0-BDAA-E56BD9A4F577}" type="slidenum">
              <a:rPr lang="ru-RU" smtClean="0"/>
              <a:t>‹#›</a:t>
            </a:fld>
            <a:endParaRPr lang="ru-RU"/>
          </a:p>
        </p:txBody>
      </p:sp>
    </p:spTree>
    <p:extLst>
      <p:ext uri="{BB962C8B-B14F-4D97-AF65-F5344CB8AC3E}">
        <p14:creationId xmlns:p14="http://schemas.microsoft.com/office/powerpoint/2010/main" val="3143593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534D5AA4-5B20-45D0-BDAA-E56BD9A4F577}" type="slidenum">
              <a:rPr lang="ru-RU" smtClean="0"/>
              <a:t>1</a:t>
            </a:fld>
            <a:endParaRPr lang="ru-RU"/>
          </a:p>
        </p:txBody>
      </p:sp>
    </p:spTree>
    <p:extLst>
      <p:ext uri="{BB962C8B-B14F-4D97-AF65-F5344CB8AC3E}">
        <p14:creationId xmlns:p14="http://schemas.microsoft.com/office/powerpoint/2010/main" val="217726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E3FCEA-7FED-12BF-93B9-B2718B0C3B5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13FB1DF-8338-4A53-A32B-F859AD3159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7D30D36-0BA4-9F3D-15D1-7DD8DA8DA3CC}"/>
              </a:ext>
            </a:extLst>
          </p:cNvPr>
          <p:cNvSpPr>
            <a:spLocks noGrp="1"/>
          </p:cNvSpPr>
          <p:nvPr>
            <p:ph type="dt" sz="half" idx="10"/>
          </p:nvPr>
        </p:nvSpPr>
        <p:spPr/>
        <p:txBody>
          <a:bodyPr/>
          <a:lstStyle/>
          <a:p>
            <a:fld id="{D31E6FCB-EF1F-4E83-A787-6CFDC65591F1}" type="datetime1">
              <a:rPr lang="ru-RU" smtClean="0"/>
              <a:t>28.05.2024</a:t>
            </a:fld>
            <a:endParaRPr lang="ru-RU"/>
          </a:p>
        </p:txBody>
      </p:sp>
      <p:sp>
        <p:nvSpPr>
          <p:cNvPr id="5" name="Нижний колонтитул 4">
            <a:extLst>
              <a:ext uri="{FF2B5EF4-FFF2-40B4-BE49-F238E27FC236}">
                <a16:creationId xmlns:a16="http://schemas.microsoft.com/office/drawing/2014/main" id="{F76A7BD3-AFEA-6E1A-FCEA-8F9E4D37788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C33339-9823-7EBA-44D4-A11D5BEB82A6}"/>
              </a:ext>
            </a:extLst>
          </p:cNvPr>
          <p:cNvSpPr>
            <a:spLocks noGrp="1"/>
          </p:cNvSpPr>
          <p:nvPr>
            <p:ph type="sldNum" sz="quarter" idx="12"/>
          </p:nvPr>
        </p:nvSpPr>
        <p:spPr/>
        <p:txBody>
          <a:bodyPr/>
          <a:lstStyle/>
          <a:p>
            <a:fld id="{88EE4ACD-2865-4E7D-A9FA-EB54943EFB04}" type="slidenum">
              <a:rPr lang="ru-RU" smtClean="0"/>
              <a:t>‹#›</a:t>
            </a:fld>
            <a:endParaRPr lang="ru-RU"/>
          </a:p>
        </p:txBody>
      </p:sp>
    </p:spTree>
    <p:extLst>
      <p:ext uri="{BB962C8B-B14F-4D97-AF65-F5344CB8AC3E}">
        <p14:creationId xmlns:p14="http://schemas.microsoft.com/office/powerpoint/2010/main" val="2163370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0877ED-B25F-DC17-5857-EA665433E92E}"/>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9900D3F2-8C8F-FF8B-A96B-E66CC54F096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2170ECC-92BF-2DBC-0311-E89A7B78C715}"/>
              </a:ext>
            </a:extLst>
          </p:cNvPr>
          <p:cNvSpPr>
            <a:spLocks noGrp="1"/>
          </p:cNvSpPr>
          <p:nvPr>
            <p:ph type="dt" sz="half" idx="10"/>
          </p:nvPr>
        </p:nvSpPr>
        <p:spPr/>
        <p:txBody>
          <a:bodyPr/>
          <a:lstStyle/>
          <a:p>
            <a:fld id="{C9E4252C-504E-4191-8AA2-5DD841E5A066}" type="datetime1">
              <a:rPr lang="ru-RU" smtClean="0"/>
              <a:t>28.05.2024</a:t>
            </a:fld>
            <a:endParaRPr lang="ru-RU"/>
          </a:p>
        </p:txBody>
      </p:sp>
      <p:sp>
        <p:nvSpPr>
          <p:cNvPr id="5" name="Нижний колонтитул 4">
            <a:extLst>
              <a:ext uri="{FF2B5EF4-FFF2-40B4-BE49-F238E27FC236}">
                <a16:creationId xmlns:a16="http://schemas.microsoft.com/office/drawing/2014/main" id="{5F15F4C2-56E7-8BA9-92E9-49B5462884F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DEC2117-13C8-4DAC-0090-2DAFE96FD81A}"/>
              </a:ext>
            </a:extLst>
          </p:cNvPr>
          <p:cNvSpPr>
            <a:spLocks noGrp="1"/>
          </p:cNvSpPr>
          <p:nvPr>
            <p:ph type="sldNum" sz="quarter" idx="12"/>
          </p:nvPr>
        </p:nvSpPr>
        <p:spPr/>
        <p:txBody>
          <a:bodyPr/>
          <a:lstStyle/>
          <a:p>
            <a:fld id="{88EE4ACD-2865-4E7D-A9FA-EB54943EFB04}" type="slidenum">
              <a:rPr lang="ru-RU" smtClean="0"/>
              <a:t>‹#›</a:t>
            </a:fld>
            <a:endParaRPr lang="ru-RU"/>
          </a:p>
        </p:txBody>
      </p:sp>
    </p:spTree>
    <p:extLst>
      <p:ext uri="{BB962C8B-B14F-4D97-AF65-F5344CB8AC3E}">
        <p14:creationId xmlns:p14="http://schemas.microsoft.com/office/powerpoint/2010/main" val="3388292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B50491D-8526-D09B-5695-35B75C232D1F}"/>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A4477D1-228F-C9F5-EA45-84050ECAD13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899A7FE-F61E-1F3A-8339-40684FD1650E}"/>
              </a:ext>
            </a:extLst>
          </p:cNvPr>
          <p:cNvSpPr>
            <a:spLocks noGrp="1"/>
          </p:cNvSpPr>
          <p:nvPr>
            <p:ph type="dt" sz="half" idx="10"/>
          </p:nvPr>
        </p:nvSpPr>
        <p:spPr/>
        <p:txBody>
          <a:bodyPr/>
          <a:lstStyle/>
          <a:p>
            <a:fld id="{635A5DB1-A538-4047-A693-95B8EFAD2A03}" type="datetime1">
              <a:rPr lang="ru-RU" smtClean="0"/>
              <a:t>28.05.2024</a:t>
            </a:fld>
            <a:endParaRPr lang="ru-RU"/>
          </a:p>
        </p:txBody>
      </p:sp>
      <p:sp>
        <p:nvSpPr>
          <p:cNvPr id="5" name="Нижний колонтитул 4">
            <a:extLst>
              <a:ext uri="{FF2B5EF4-FFF2-40B4-BE49-F238E27FC236}">
                <a16:creationId xmlns:a16="http://schemas.microsoft.com/office/drawing/2014/main" id="{ECEE1DE6-0567-7A33-748F-02D4D4ED91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9526216-CE86-E253-7539-CA39C8DB7271}"/>
              </a:ext>
            </a:extLst>
          </p:cNvPr>
          <p:cNvSpPr>
            <a:spLocks noGrp="1"/>
          </p:cNvSpPr>
          <p:nvPr>
            <p:ph type="sldNum" sz="quarter" idx="12"/>
          </p:nvPr>
        </p:nvSpPr>
        <p:spPr/>
        <p:txBody>
          <a:bodyPr/>
          <a:lstStyle/>
          <a:p>
            <a:fld id="{88EE4ACD-2865-4E7D-A9FA-EB54943EFB04}" type="slidenum">
              <a:rPr lang="ru-RU" smtClean="0"/>
              <a:t>‹#›</a:t>
            </a:fld>
            <a:endParaRPr lang="ru-RU"/>
          </a:p>
        </p:txBody>
      </p:sp>
    </p:spTree>
    <p:extLst>
      <p:ext uri="{BB962C8B-B14F-4D97-AF65-F5344CB8AC3E}">
        <p14:creationId xmlns:p14="http://schemas.microsoft.com/office/powerpoint/2010/main" val="3421793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12665FB-BA0C-D3C6-5F6C-3A669DD78F2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765CD93-86C2-951F-BB04-17770D625A7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FFF8F20-10F6-6205-5B7C-B411BD5DBD47}"/>
              </a:ext>
            </a:extLst>
          </p:cNvPr>
          <p:cNvSpPr>
            <a:spLocks noGrp="1"/>
          </p:cNvSpPr>
          <p:nvPr>
            <p:ph type="dt" sz="half" idx="10"/>
          </p:nvPr>
        </p:nvSpPr>
        <p:spPr/>
        <p:txBody>
          <a:bodyPr/>
          <a:lstStyle/>
          <a:p>
            <a:fld id="{E1B34742-5255-4EEC-910A-826CB2854403}" type="datetime1">
              <a:rPr lang="ru-RU" smtClean="0"/>
              <a:t>28.05.2024</a:t>
            </a:fld>
            <a:endParaRPr lang="ru-RU"/>
          </a:p>
        </p:txBody>
      </p:sp>
      <p:sp>
        <p:nvSpPr>
          <p:cNvPr id="5" name="Нижний колонтитул 4">
            <a:extLst>
              <a:ext uri="{FF2B5EF4-FFF2-40B4-BE49-F238E27FC236}">
                <a16:creationId xmlns:a16="http://schemas.microsoft.com/office/drawing/2014/main" id="{D452611C-5985-5EEC-5DAD-83860CAD8F5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F7B2A6B-C55E-E84A-D2BF-AD0CE9FCC52A}"/>
              </a:ext>
            </a:extLst>
          </p:cNvPr>
          <p:cNvSpPr>
            <a:spLocks noGrp="1"/>
          </p:cNvSpPr>
          <p:nvPr>
            <p:ph type="sldNum" sz="quarter" idx="12"/>
          </p:nvPr>
        </p:nvSpPr>
        <p:spPr/>
        <p:txBody>
          <a:bodyPr/>
          <a:lstStyle/>
          <a:p>
            <a:fld id="{88EE4ACD-2865-4E7D-A9FA-EB54943EFB04}" type="slidenum">
              <a:rPr lang="ru-RU" smtClean="0"/>
              <a:t>‹#›</a:t>
            </a:fld>
            <a:endParaRPr lang="ru-RU"/>
          </a:p>
        </p:txBody>
      </p:sp>
    </p:spTree>
    <p:extLst>
      <p:ext uri="{BB962C8B-B14F-4D97-AF65-F5344CB8AC3E}">
        <p14:creationId xmlns:p14="http://schemas.microsoft.com/office/powerpoint/2010/main" val="221410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518D2B-3997-06CC-3682-F10BE5BF8AF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DF012AF3-5245-094C-A000-6A63DC1142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73D7336-81C3-478B-325F-F06056071F4F}"/>
              </a:ext>
            </a:extLst>
          </p:cNvPr>
          <p:cNvSpPr>
            <a:spLocks noGrp="1"/>
          </p:cNvSpPr>
          <p:nvPr>
            <p:ph type="dt" sz="half" idx="10"/>
          </p:nvPr>
        </p:nvSpPr>
        <p:spPr/>
        <p:txBody>
          <a:bodyPr/>
          <a:lstStyle/>
          <a:p>
            <a:fld id="{AFB05A9B-EC2D-40CC-BC43-5DBF131FE16C}" type="datetime1">
              <a:rPr lang="ru-RU" smtClean="0"/>
              <a:t>28.05.2024</a:t>
            </a:fld>
            <a:endParaRPr lang="ru-RU"/>
          </a:p>
        </p:txBody>
      </p:sp>
      <p:sp>
        <p:nvSpPr>
          <p:cNvPr id="5" name="Нижний колонтитул 4">
            <a:extLst>
              <a:ext uri="{FF2B5EF4-FFF2-40B4-BE49-F238E27FC236}">
                <a16:creationId xmlns:a16="http://schemas.microsoft.com/office/drawing/2014/main" id="{317C5AEB-4551-F7CD-5FA9-47DC40330DF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943853B-F5CF-634F-036C-901F0F328931}"/>
              </a:ext>
            </a:extLst>
          </p:cNvPr>
          <p:cNvSpPr>
            <a:spLocks noGrp="1"/>
          </p:cNvSpPr>
          <p:nvPr>
            <p:ph type="sldNum" sz="quarter" idx="12"/>
          </p:nvPr>
        </p:nvSpPr>
        <p:spPr/>
        <p:txBody>
          <a:bodyPr/>
          <a:lstStyle/>
          <a:p>
            <a:fld id="{88EE4ACD-2865-4E7D-A9FA-EB54943EFB04}" type="slidenum">
              <a:rPr lang="ru-RU" smtClean="0"/>
              <a:t>‹#›</a:t>
            </a:fld>
            <a:endParaRPr lang="ru-RU"/>
          </a:p>
        </p:txBody>
      </p:sp>
    </p:spTree>
    <p:extLst>
      <p:ext uri="{BB962C8B-B14F-4D97-AF65-F5344CB8AC3E}">
        <p14:creationId xmlns:p14="http://schemas.microsoft.com/office/powerpoint/2010/main" val="1551305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A343DE-25C6-18D5-17DF-04E4F0CBC82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73B13CB1-C9A2-A1C3-F296-2D6550AD6CA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9DF5367-01B2-B0E7-DE4F-3E4EE0DC10E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73C1A9B5-366B-6F15-7F6F-2331AAD8A1D9}"/>
              </a:ext>
            </a:extLst>
          </p:cNvPr>
          <p:cNvSpPr>
            <a:spLocks noGrp="1"/>
          </p:cNvSpPr>
          <p:nvPr>
            <p:ph type="dt" sz="half" idx="10"/>
          </p:nvPr>
        </p:nvSpPr>
        <p:spPr/>
        <p:txBody>
          <a:bodyPr/>
          <a:lstStyle/>
          <a:p>
            <a:fld id="{E9CFE0C0-F99E-4B2A-8D91-5454CA5F5F1E}" type="datetime1">
              <a:rPr lang="ru-RU" smtClean="0"/>
              <a:t>28.05.2024</a:t>
            </a:fld>
            <a:endParaRPr lang="ru-RU"/>
          </a:p>
        </p:txBody>
      </p:sp>
      <p:sp>
        <p:nvSpPr>
          <p:cNvPr id="6" name="Нижний колонтитул 5">
            <a:extLst>
              <a:ext uri="{FF2B5EF4-FFF2-40B4-BE49-F238E27FC236}">
                <a16:creationId xmlns:a16="http://schemas.microsoft.com/office/drawing/2014/main" id="{872A80DF-9602-9313-97CE-C21EA0BEC30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AF4091A-C20D-1233-37D7-CB36248EFEDA}"/>
              </a:ext>
            </a:extLst>
          </p:cNvPr>
          <p:cNvSpPr>
            <a:spLocks noGrp="1"/>
          </p:cNvSpPr>
          <p:nvPr>
            <p:ph type="sldNum" sz="quarter" idx="12"/>
          </p:nvPr>
        </p:nvSpPr>
        <p:spPr/>
        <p:txBody>
          <a:bodyPr/>
          <a:lstStyle/>
          <a:p>
            <a:fld id="{88EE4ACD-2865-4E7D-A9FA-EB54943EFB04}" type="slidenum">
              <a:rPr lang="ru-RU" smtClean="0"/>
              <a:t>‹#›</a:t>
            </a:fld>
            <a:endParaRPr lang="ru-RU"/>
          </a:p>
        </p:txBody>
      </p:sp>
    </p:spTree>
    <p:extLst>
      <p:ext uri="{BB962C8B-B14F-4D97-AF65-F5344CB8AC3E}">
        <p14:creationId xmlns:p14="http://schemas.microsoft.com/office/powerpoint/2010/main" val="290662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BE5A4C-67CF-E8C2-C2DE-9CE503760DD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784AD668-5C39-B559-8F22-D53393B06A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22F3045-56F9-EFED-7D9C-F38FE3CFFCC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440BC312-68EA-B628-1C17-14DA8B6874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CB82CB89-495A-AF03-405C-9789DAD355BD}"/>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4AB945B-39A8-17EA-9762-1B33525DC4CF}"/>
              </a:ext>
            </a:extLst>
          </p:cNvPr>
          <p:cNvSpPr>
            <a:spLocks noGrp="1"/>
          </p:cNvSpPr>
          <p:nvPr>
            <p:ph type="dt" sz="half" idx="10"/>
          </p:nvPr>
        </p:nvSpPr>
        <p:spPr/>
        <p:txBody>
          <a:bodyPr/>
          <a:lstStyle/>
          <a:p>
            <a:fld id="{38D9B447-455A-4E74-83D2-C615E8A4345B}" type="datetime1">
              <a:rPr lang="ru-RU" smtClean="0"/>
              <a:t>28.05.2024</a:t>
            </a:fld>
            <a:endParaRPr lang="ru-RU"/>
          </a:p>
        </p:txBody>
      </p:sp>
      <p:sp>
        <p:nvSpPr>
          <p:cNvPr id="8" name="Нижний колонтитул 7">
            <a:extLst>
              <a:ext uri="{FF2B5EF4-FFF2-40B4-BE49-F238E27FC236}">
                <a16:creationId xmlns:a16="http://schemas.microsoft.com/office/drawing/2014/main" id="{0EBC29C3-6233-404F-DF5C-D5960E4B79C9}"/>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50B59C09-B0F3-DC6F-FACF-A7073543664D}"/>
              </a:ext>
            </a:extLst>
          </p:cNvPr>
          <p:cNvSpPr>
            <a:spLocks noGrp="1"/>
          </p:cNvSpPr>
          <p:nvPr>
            <p:ph type="sldNum" sz="quarter" idx="12"/>
          </p:nvPr>
        </p:nvSpPr>
        <p:spPr/>
        <p:txBody>
          <a:bodyPr/>
          <a:lstStyle/>
          <a:p>
            <a:fld id="{88EE4ACD-2865-4E7D-A9FA-EB54943EFB04}" type="slidenum">
              <a:rPr lang="ru-RU" smtClean="0"/>
              <a:t>‹#›</a:t>
            </a:fld>
            <a:endParaRPr lang="ru-RU"/>
          </a:p>
        </p:txBody>
      </p:sp>
    </p:spTree>
    <p:extLst>
      <p:ext uri="{BB962C8B-B14F-4D97-AF65-F5344CB8AC3E}">
        <p14:creationId xmlns:p14="http://schemas.microsoft.com/office/powerpoint/2010/main" val="155472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4FF816-2416-FA31-31C6-A90C85655DF3}"/>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38FC26C-8E25-65F7-FAFB-FA7EEEA48ABA}"/>
              </a:ext>
            </a:extLst>
          </p:cNvPr>
          <p:cNvSpPr>
            <a:spLocks noGrp="1"/>
          </p:cNvSpPr>
          <p:nvPr>
            <p:ph type="dt" sz="half" idx="10"/>
          </p:nvPr>
        </p:nvSpPr>
        <p:spPr/>
        <p:txBody>
          <a:bodyPr/>
          <a:lstStyle/>
          <a:p>
            <a:fld id="{67CB5D8B-FA93-4648-B5B9-E83889A75DE3}" type="datetime1">
              <a:rPr lang="ru-RU" smtClean="0"/>
              <a:t>28.05.2024</a:t>
            </a:fld>
            <a:endParaRPr lang="ru-RU"/>
          </a:p>
        </p:txBody>
      </p:sp>
      <p:sp>
        <p:nvSpPr>
          <p:cNvPr id="4" name="Нижний колонтитул 3">
            <a:extLst>
              <a:ext uri="{FF2B5EF4-FFF2-40B4-BE49-F238E27FC236}">
                <a16:creationId xmlns:a16="http://schemas.microsoft.com/office/drawing/2014/main" id="{5DFC4F1B-8BE6-DFBC-C91A-2F90DA5770E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CAF936D9-818E-DA1C-B3B8-34D2703D1CCE}"/>
              </a:ext>
            </a:extLst>
          </p:cNvPr>
          <p:cNvSpPr>
            <a:spLocks noGrp="1"/>
          </p:cNvSpPr>
          <p:nvPr>
            <p:ph type="sldNum" sz="quarter" idx="12"/>
          </p:nvPr>
        </p:nvSpPr>
        <p:spPr/>
        <p:txBody>
          <a:bodyPr/>
          <a:lstStyle/>
          <a:p>
            <a:fld id="{88EE4ACD-2865-4E7D-A9FA-EB54943EFB04}" type="slidenum">
              <a:rPr lang="ru-RU" smtClean="0"/>
              <a:t>‹#›</a:t>
            </a:fld>
            <a:endParaRPr lang="ru-RU"/>
          </a:p>
        </p:txBody>
      </p:sp>
    </p:spTree>
    <p:extLst>
      <p:ext uri="{BB962C8B-B14F-4D97-AF65-F5344CB8AC3E}">
        <p14:creationId xmlns:p14="http://schemas.microsoft.com/office/powerpoint/2010/main" val="791064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AA32DFF-F132-CB03-B9F9-9A8A38911FC1}"/>
              </a:ext>
            </a:extLst>
          </p:cNvPr>
          <p:cNvSpPr>
            <a:spLocks noGrp="1"/>
          </p:cNvSpPr>
          <p:nvPr>
            <p:ph type="dt" sz="half" idx="10"/>
          </p:nvPr>
        </p:nvSpPr>
        <p:spPr/>
        <p:txBody>
          <a:bodyPr/>
          <a:lstStyle/>
          <a:p>
            <a:fld id="{25A22255-BE93-4E16-A405-675F82187222}" type="datetime1">
              <a:rPr lang="ru-RU" smtClean="0"/>
              <a:t>28.05.2024</a:t>
            </a:fld>
            <a:endParaRPr lang="ru-RU"/>
          </a:p>
        </p:txBody>
      </p:sp>
      <p:sp>
        <p:nvSpPr>
          <p:cNvPr id="3" name="Нижний колонтитул 2">
            <a:extLst>
              <a:ext uri="{FF2B5EF4-FFF2-40B4-BE49-F238E27FC236}">
                <a16:creationId xmlns:a16="http://schemas.microsoft.com/office/drawing/2014/main" id="{5AEDD509-BA7C-6C57-157B-439AC9E9CC43}"/>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DD9AC170-E130-8F95-7F27-04B9FBE91628}"/>
              </a:ext>
            </a:extLst>
          </p:cNvPr>
          <p:cNvSpPr>
            <a:spLocks noGrp="1"/>
          </p:cNvSpPr>
          <p:nvPr>
            <p:ph type="sldNum" sz="quarter" idx="12"/>
          </p:nvPr>
        </p:nvSpPr>
        <p:spPr/>
        <p:txBody>
          <a:bodyPr/>
          <a:lstStyle/>
          <a:p>
            <a:fld id="{88EE4ACD-2865-4E7D-A9FA-EB54943EFB04}" type="slidenum">
              <a:rPr lang="ru-RU" smtClean="0"/>
              <a:t>‹#›</a:t>
            </a:fld>
            <a:endParaRPr lang="ru-RU"/>
          </a:p>
        </p:txBody>
      </p:sp>
    </p:spTree>
    <p:extLst>
      <p:ext uri="{BB962C8B-B14F-4D97-AF65-F5344CB8AC3E}">
        <p14:creationId xmlns:p14="http://schemas.microsoft.com/office/powerpoint/2010/main" val="22145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DBB166-849C-5C05-7D47-4555F0AAA10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56363049-D6D7-9CC7-47D4-31D330D5D6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8D2DA0EC-C140-1159-4F40-A4E882F1E9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A898570-C6EE-9BC9-E833-05983BC8320D}"/>
              </a:ext>
            </a:extLst>
          </p:cNvPr>
          <p:cNvSpPr>
            <a:spLocks noGrp="1"/>
          </p:cNvSpPr>
          <p:nvPr>
            <p:ph type="dt" sz="half" idx="10"/>
          </p:nvPr>
        </p:nvSpPr>
        <p:spPr/>
        <p:txBody>
          <a:bodyPr/>
          <a:lstStyle/>
          <a:p>
            <a:fld id="{2E9C975C-EF80-4E4A-9DE9-612E78D369C3}" type="datetime1">
              <a:rPr lang="ru-RU" smtClean="0"/>
              <a:t>28.05.2024</a:t>
            </a:fld>
            <a:endParaRPr lang="ru-RU"/>
          </a:p>
        </p:txBody>
      </p:sp>
      <p:sp>
        <p:nvSpPr>
          <p:cNvPr id="6" name="Нижний колонтитул 5">
            <a:extLst>
              <a:ext uri="{FF2B5EF4-FFF2-40B4-BE49-F238E27FC236}">
                <a16:creationId xmlns:a16="http://schemas.microsoft.com/office/drawing/2014/main" id="{A097320F-CCB9-7D6B-7B7D-08AF0EC2004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7BDB5CB-2262-AB07-D26C-FA18107BC9DE}"/>
              </a:ext>
            </a:extLst>
          </p:cNvPr>
          <p:cNvSpPr>
            <a:spLocks noGrp="1"/>
          </p:cNvSpPr>
          <p:nvPr>
            <p:ph type="sldNum" sz="quarter" idx="12"/>
          </p:nvPr>
        </p:nvSpPr>
        <p:spPr/>
        <p:txBody>
          <a:bodyPr/>
          <a:lstStyle/>
          <a:p>
            <a:fld id="{88EE4ACD-2865-4E7D-A9FA-EB54943EFB04}" type="slidenum">
              <a:rPr lang="ru-RU" smtClean="0"/>
              <a:t>‹#›</a:t>
            </a:fld>
            <a:endParaRPr lang="ru-RU"/>
          </a:p>
        </p:txBody>
      </p:sp>
    </p:spTree>
    <p:extLst>
      <p:ext uri="{BB962C8B-B14F-4D97-AF65-F5344CB8AC3E}">
        <p14:creationId xmlns:p14="http://schemas.microsoft.com/office/powerpoint/2010/main" val="704080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3947A6-F1F3-E47C-03EC-90418A5484D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1622AEF1-33D1-9559-90CF-A0F65A2C46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FC33F0C-3930-273E-C1F2-4827129048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EF558A2-9304-D47D-6056-B71D8B2CDE71}"/>
              </a:ext>
            </a:extLst>
          </p:cNvPr>
          <p:cNvSpPr>
            <a:spLocks noGrp="1"/>
          </p:cNvSpPr>
          <p:nvPr>
            <p:ph type="dt" sz="half" idx="10"/>
          </p:nvPr>
        </p:nvSpPr>
        <p:spPr/>
        <p:txBody>
          <a:bodyPr/>
          <a:lstStyle/>
          <a:p>
            <a:fld id="{32028BAE-1D90-4657-93A5-098256A1CCB7}" type="datetime1">
              <a:rPr lang="ru-RU" smtClean="0"/>
              <a:t>28.05.2024</a:t>
            </a:fld>
            <a:endParaRPr lang="ru-RU"/>
          </a:p>
        </p:txBody>
      </p:sp>
      <p:sp>
        <p:nvSpPr>
          <p:cNvPr id="6" name="Нижний колонтитул 5">
            <a:extLst>
              <a:ext uri="{FF2B5EF4-FFF2-40B4-BE49-F238E27FC236}">
                <a16:creationId xmlns:a16="http://schemas.microsoft.com/office/drawing/2014/main" id="{C9D6A262-9876-2BB7-D7BD-77B18B92495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B90377D-F71A-7D59-D9CB-A91DC7EA2927}"/>
              </a:ext>
            </a:extLst>
          </p:cNvPr>
          <p:cNvSpPr>
            <a:spLocks noGrp="1"/>
          </p:cNvSpPr>
          <p:nvPr>
            <p:ph type="sldNum" sz="quarter" idx="12"/>
          </p:nvPr>
        </p:nvSpPr>
        <p:spPr/>
        <p:txBody>
          <a:bodyPr/>
          <a:lstStyle/>
          <a:p>
            <a:fld id="{88EE4ACD-2865-4E7D-A9FA-EB54943EFB04}" type="slidenum">
              <a:rPr lang="ru-RU" smtClean="0"/>
              <a:t>‹#›</a:t>
            </a:fld>
            <a:endParaRPr lang="ru-RU"/>
          </a:p>
        </p:txBody>
      </p:sp>
    </p:spTree>
    <p:extLst>
      <p:ext uri="{BB962C8B-B14F-4D97-AF65-F5344CB8AC3E}">
        <p14:creationId xmlns:p14="http://schemas.microsoft.com/office/powerpoint/2010/main" val="2487282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478E8C-B70E-229F-7D06-DC11FEA9F9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0DB76306-7D97-2A33-F893-8304A216B9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D3B43AD-8ECB-98A6-8E2A-E1726DECF3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0A7CB-02C4-4B5B-9025-DE1154912EEB}" type="datetime1">
              <a:rPr lang="ru-RU" smtClean="0"/>
              <a:t>28.05.2024</a:t>
            </a:fld>
            <a:endParaRPr lang="ru-RU"/>
          </a:p>
        </p:txBody>
      </p:sp>
      <p:sp>
        <p:nvSpPr>
          <p:cNvPr id="5" name="Нижний колонтитул 4">
            <a:extLst>
              <a:ext uri="{FF2B5EF4-FFF2-40B4-BE49-F238E27FC236}">
                <a16:creationId xmlns:a16="http://schemas.microsoft.com/office/drawing/2014/main" id="{A26F2B74-B595-A10F-0578-1F863A9656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D080585-3718-BEB8-6C93-4CD19A9E3D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E4ACD-2865-4E7D-A9FA-EB54943EFB04}" type="slidenum">
              <a:rPr lang="ru-RU" smtClean="0"/>
              <a:t>‹#›</a:t>
            </a:fld>
            <a:endParaRPr lang="ru-RU"/>
          </a:p>
        </p:txBody>
      </p:sp>
    </p:spTree>
    <p:extLst>
      <p:ext uri="{BB962C8B-B14F-4D97-AF65-F5344CB8AC3E}">
        <p14:creationId xmlns:p14="http://schemas.microsoft.com/office/powerpoint/2010/main" val="1338545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frp69.ru/prezentatsii/"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mailto:k.rusakov@frp69.ru" TargetMode="External"/><Relationship Id="rId2" Type="http://schemas.openxmlformats.org/officeDocument/2006/relationships/hyperlink" Target="mailto:m.serov@frp69.ru"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04079FC8-A148-6796-2276-B029A52E7E9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858000"/>
          </a:xfrm>
        </p:spPr>
      </p:pic>
      <p:sp>
        <p:nvSpPr>
          <p:cNvPr id="3" name="TextBox 2">
            <a:extLst>
              <a:ext uri="{FF2B5EF4-FFF2-40B4-BE49-F238E27FC236}">
                <a16:creationId xmlns:a16="http://schemas.microsoft.com/office/drawing/2014/main" id="{08D03FA3-5233-A5D7-3B1A-FF01C1B78426}"/>
              </a:ext>
            </a:extLst>
          </p:cNvPr>
          <p:cNvSpPr txBox="1"/>
          <p:nvPr/>
        </p:nvSpPr>
        <p:spPr>
          <a:xfrm>
            <a:off x="4817624" y="2483264"/>
            <a:ext cx="6777746" cy="1323439"/>
          </a:xfrm>
          <a:prstGeom prst="rect">
            <a:avLst/>
          </a:prstGeom>
          <a:noFill/>
        </p:spPr>
        <p:txBody>
          <a:bodyPr wrap="square">
            <a:spAutoFit/>
          </a:bodyPr>
          <a:lstStyle/>
          <a:p>
            <a:pPr algn="ctr">
              <a:lnSpc>
                <a:spcPct val="100000"/>
              </a:lnSpc>
            </a:pPr>
            <a:r>
              <a:rPr lang="ru-RU" sz="4000" b="1" strike="noStrike" spc="-1" dirty="0">
                <a:solidFill>
                  <a:srgbClr val="FFFFFF"/>
                </a:solidFill>
                <a:latin typeface="Jost ExtraBold" pitchFamily="2" charset="-52"/>
                <a:ea typeface="Jost ExtraBold" pitchFamily="2" charset="-52"/>
              </a:rPr>
              <a:t>Внутрирегиональная кооперация</a:t>
            </a:r>
            <a:endParaRPr lang="ru-RU" sz="4000" b="0" strike="noStrike" spc="-1" dirty="0">
              <a:solidFill>
                <a:srgbClr val="FFFFFF"/>
              </a:solidFill>
              <a:latin typeface="Jost ExtraBold" pitchFamily="2" charset="-52"/>
              <a:ea typeface="Jost ExtraBold" pitchFamily="2" charset="-52"/>
            </a:endParaRPr>
          </a:p>
        </p:txBody>
      </p:sp>
      <p:sp>
        <p:nvSpPr>
          <p:cNvPr id="2" name="Номер слайда 1">
            <a:extLst>
              <a:ext uri="{FF2B5EF4-FFF2-40B4-BE49-F238E27FC236}">
                <a16:creationId xmlns:a16="http://schemas.microsoft.com/office/drawing/2014/main" id="{D3309522-213C-A46E-45D2-21D2AF8CA79A}"/>
              </a:ext>
            </a:extLst>
          </p:cNvPr>
          <p:cNvSpPr>
            <a:spLocks noGrp="1"/>
          </p:cNvSpPr>
          <p:nvPr>
            <p:ph type="sldNum" sz="quarter" idx="12"/>
          </p:nvPr>
        </p:nvSpPr>
        <p:spPr/>
        <p:txBody>
          <a:bodyPr/>
          <a:lstStyle/>
          <a:p>
            <a:fld id="{88EE4ACD-2865-4E7D-A9FA-EB54943EFB04}" type="slidenum">
              <a:rPr lang="ru-RU" smtClean="0"/>
              <a:t>1</a:t>
            </a:fld>
            <a:endParaRPr lang="ru-RU"/>
          </a:p>
        </p:txBody>
      </p:sp>
    </p:spTree>
    <p:extLst>
      <p:ext uri="{BB962C8B-B14F-4D97-AF65-F5344CB8AC3E}">
        <p14:creationId xmlns:p14="http://schemas.microsoft.com/office/powerpoint/2010/main" val="173279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13C429-1112-0021-B73C-92010EC962F0}"/>
              </a:ext>
            </a:extLst>
          </p:cNvPr>
          <p:cNvSpPr>
            <a:spLocks noGrp="1"/>
          </p:cNvSpPr>
          <p:nvPr>
            <p:ph type="ctrTitle"/>
          </p:nvPr>
        </p:nvSpPr>
        <p:spPr>
          <a:xfrm>
            <a:off x="0" y="0"/>
            <a:ext cx="12192000" cy="1123122"/>
          </a:xfrm>
        </p:spPr>
        <p:txBody>
          <a:bodyPr>
            <a:noAutofit/>
          </a:bodyPr>
          <a:lstStyle/>
          <a:p>
            <a:r>
              <a:rPr lang="ru-RU" sz="4000" b="1" dirty="0">
                <a:solidFill>
                  <a:srgbClr val="BC2D59"/>
                </a:solidFill>
                <a:latin typeface="+mn-lt"/>
              </a:rPr>
              <a:t>Внутрирегиональная кооперация в</a:t>
            </a:r>
            <a:br>
              <a:rPr lang="ru-RU" sz="4000" b="1" dirty="0">
                <a:solidFill>
                  <a:srgbClr val="BC2D59"/>
                </a:solidFill>
                <a:latin typeface="+mn-lt"/>
              </a:rPr>
            </a:br>
            <a:r>
              <a:rPr lang="ru-RU" sz="4000" b="1" dirty="0">
                <a:solidFill>
                  <a:srgbClr val="BC2D59"/>
                </a:solidFill>
                <a:latin typeface="+mn-lt"/>
              </a:rPr>
              <a:t>Фонде развития промышленности Тверской области</a:t>
            </a:r>
          </a:p>
        </p:txBody>
      </p:sp>
      <p:sp>
        <p:nvSpPr>
          <p:cNvPr id="3" name="Подзаголовок 2">
            <a:extLst>
              <a:ext uri="{FF2B5EF4-FFF2-40B4-BE49-F238E27FC236}">
                <a16:creationId xmlns:a16="http://schemas.microsoft.com/office/drawing/2014/main" id="{787FD340-6197-ED41-1103-CE2C3AA3C809}"/>
              </a:ext>
            </a:extLst>
          </p:cNvPr>
          <p:cNvSpPr>
            <a:spLocks noGrp="1"/>
          </p:cNvSpPr>
          <p:nvPr>
            <p:ph type="subTitle" idx="1"/>
          </p:nvPr>
        </p:nvSpPr>
        <p:spPr>
          <a:xfrm>
            <a:off x="675861" y="2286000"/>
            <a:ext cx="10774017" cy="4084982"/>
          </a:xfrm>
        </p:spPr>
        <p:txBody>
          <a:bodyPr/>
          <a:lstStyle/>
          <a:p>
            <a:r>
              <a:rPr lang="ru-RU" b="1" dirty="0"/>
              <a:t>Внутрирегиональная кооперация </a:t>
            </a:r>
            <a:r>
              <a:rPr lang="ru-RU" dirty="0"/>
              <a:t>– это программа, направленная на развитие и укрепление экономических связей между предприятиями Тверской области. В рамках этой программы Фонд развития промышленности Тверской области совместно с Министерством промышленности и торговли Тверской области активно содействует установлению взаимовыгодных партнерских отношений между предприятиями региона. </a:t>
            </a:r>
          </a:p>
        </p:txBody>
      </p:sp>
    </p:spTree>
    <p:extLst>
      <p:ext uri="{BB962C8B-B14F-4D97-AF65-F5344CB8AC3E}">
        <p14:creationId xmlns:p14="http://schemas.microsoft.com/office/powerpoint/2010/main" val="3601721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7242D0-92E5-478C-DC87-CB5D710650C8}"/>
              </a:ext>
            </a:extLst>
          </p:cNvPr>
          <p:cNvSpPr>
            <a:spLocks noGrp="1"/>
          </p:cNvSpPr>
          <p:nvPr>
            <p:ph type="title"/>
          </p:nvPr>
        </p:nvSpPr>
        <p:spPr>
          <a:xfrm>
            <a:off x="838200" y="1023730"/>
            <a:ext cx="10515600" cy="5332620"/>
          </a:xfrm>
        </p:spPr>
        <p:txBody>
          <a:bodyPr>
            <a:normAutofit/>
          </a:bodyPr>
          <a:lstStyle/>
          <a:p>
            <a:r>
              <a:rPr lang="ru-RU" sz="2000" b="1" dirty="0">
                <a:latin typeface="+mn-lt"/>
              </a:rPr>
              <a:t>1. Поиск производителей необходимой продукции: </a:t>
            </a:r>
            <a:r>
              <a:rPr lang="ru-RU" sz="2000" dirty="0">
                <a:latin typeface="+mn-lt"/>
              </a:rPr>
              <a:t>Фонд оказывает содействие предприятиям в поиске местных производителей, способных поставлять необходимые компоненты, сырье или готовую продукцию. Это позволяет предприятиям снижать затраты на логистику и сроки поставок, а также поддерживать местных производителей.</a:t>
            </a:r>
            <a:br>
              <a:rPr lang="ru-RU" sz="2000" dirty="0">
                <a:latin typeface="+mn-lt"/>
              </a:rPr>
            </a:br>
            <a:br>
              <a:rPr lang="ru-RU" sz="2000" dirty="0">
                <a:latin typeface="+mn-lt"/>
              </a:rPr>
            </a:br>
            <a:r>
              <a:rPr lang="ru-RU" sz="2000" b="1" dirty="0">
                <a:latin typeface="+mn-lt"/>
              </a:rPr>
              <a:t>2. Поиск потенциальных клиентов для бизнеса: </a:t>
            </a:r>
            <a:r>
              <a:rPr lang="ru-RU" sz="2000" dirty="0">
                <a:latin typeface="+mn-lt"/>
              </a:rPr>
              <a:t>Одной из ключевых задач является помощь предприятиям в поиске новых клиентов на территории региона. Фонд предоставляет информацию о потенциальных партнерах и организует мероприятия для установления деловых контактов, что способствует расширению рынка сбыта продукции предприятий.</a:t>
            </a:r>
            <a:br>
              <a:rPr lang="ru-RU" sz="2000" dirty="0">
                <a:latin typeface="+mn-lt"/>
              </a:rPr>
            </a:br>
            <a:br>
              <a:rPr lang="ru-RU" sz="2000" dirty="0">
                <a:latin typeface="+mn-lt"/>
              </a:rPr>
            </a:br>
            <a:r>
              <a:rPr lang="ru-RU" sz="2000" b="1" dirty="0">
                <a:latin typeface="+mn-lt"/>
              </a:rPr>
              <a:t>3. Помощь в поиске клиентов на свободные мощности предприятия: </a:t>
            </a:r>
            <a:r>
              <a:rPr lang="ru-RU" sz="2000" dirty="0">
                <a:latin typeface="+mn-lt"/>
              </a:rPr>
              <a:t>Фонд поддерживает предприятия, имеющие свободные производственные мощности, в поиске клиентов, которые могут использовать эти мощности для производства своей продукции. Это помогает предприятиям оптимизировать использование своих ресурсов и увеличивать доходы.</a:t>
            </a:r>
            <a:br>
              <a:rPr lang="ru-RU" sz="2000" dirty="0">
                <a:latin typeface="+mn-lt"/>
              </a:rPr>
            </a:br>
            <a:br>
              <a:rPr lang="ru-RU" sz="2000" dirty="0">
                <a:latin typeface="+mn-lt"/>
              </a:rPr>
            </a:br>
            <a:r>
              <a:rPr lang="ru-RU" sz="2000" dirty="0">
                <a:latin typeface="+mn-lt"/>
              </a:rPr>
              <a:t>Эти направления способствуют оптимизации ресурсов предприятий, снижению затрат и развитию бизнеса в регионе.</a:t>
            </a:r>
          </a:p>
        </p:txBody>
      </p:sp>
      <p:sp>
        <p:nvSpPr>
          <p:cNvPr id="3" name="Номер слайда 2">
            <a:extLst>
              <a:ext uri="{FF2B5EF4-FFF2-40B4-BE49-F238E27FC236}">
                <a16:creationId xmlns:a16="http://schemas.microsoft.com/office/drawing/2014/main" id="{CB6BD422-6D8E-9D03-EF9D-178E1B310C6B}"/>
              </a:ext>
            </a:extLst>
          </p:cNvPr>
          <p:cNvSpPr>
            <a:spLocks noGrp="1"/>
          </p:cNvSpPr>
          <p:nvPr>
            <p:ph type="sldNum" sz="quarter" idx="12"/>
          </p:nvPr>
        </p:nvSpPr>
        <p:spPr/>
        <p:txBody>
          <a:bodyPr/>
          <a:lstStyle/>
          <a:p>
            <a:fld id="{88EE4ACD-2865-4E7D-A9FA-EB54943EFB04}" type="slidenum">
              <a:rPr lang="ru-RU" smtClean="0"/>
              <a:t>3</a:t>
            </a:fld>
            <a:endParaRPr lang="ru-RU"/>
          </a:p>
        </p:txBody>
      </p:sp>
      <p:sp>
        <p:nvSpPr>
          <p:cNvPr id="4" name="Заголовок 1">
            <a:extLst>
              <a:ext uri="{FF2B5EF4-FFF2-40B4-BE49-F238E27FC236}">
                <a16:creationId xmlns:a16="http://schemas.microsoft.com/office/drawing/2014/main" id="{E9E12BE7-536F-18E1-7851-FF5E69009888}"/>
              </a:ext>
            </a:extLst>
          </p:cNvPr>
          <p:cNvSpPr txBox="1">
            <a:spLocks/>
          </p:cNvSpPr>
          <p:nvPr/>
        </p:nvSpPr>
        <p:spPr>
          <a:xfrm>
            <a:off x="0" y="0"/>
            <a:ext cx="12192000" cy="904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b="1" dirty="0">
                <a:solidFill>
                  <a:srgbClr val="BC2D59"/>
                </a:solidFill>
                <a:latin typeface="+mn-lt"/>
              </a:rPr>
              <a:t>Основные направления</a:t>
            </a:r>
          </a:p>
        </p:txBody>
      </p:sp>
    </p:spTree>
    <p:extLst>
      <p:ext uri="{BB962C8B-B14F-4D97-AF65-F5344CB8AC3E}">
        <p14:creationId xmlns:p14="http://schemas.microsoft.com/office/powerpoint/2010/main" val="2567256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58C2B1-D54B-F801-A445-35064046753D}"/>
              </a:ext>
            </a:extLst>
          </p:cNvPr>
          <p:cNvSpPr>
            <a:spLocks noGrp="1"/>
          </p:cNvSpPr>
          <p:nvPr>
            <p:ph type="title"/>
          </p:nvPr>
        </p:nvSpPr>
        <p:spPr>
          <a:xfrm>
            <a:off x="838200" y="904462"/>
            <a:ext cx="10515600" cy="5451888"/>
          </a:xfrm>
        </p:spPr>
        <p:txBody>
          <a:bodyPr>
            <a:normAutofit/>
          </a:bodyPr>
          <a:lstStyle/>
          <a:p>
            <a:r>
              <a:rPr lang="ru-RU" sz="3200" dirty="0">
                <a:latin typeface="+mn-lt"/>
              </a:rPr>
              <a:t>Фондом развития промышленности Тверской области подготовлена презентация, посвященная строительному оборудованию и материалам. В презентации представлены 98 компаний которые являются ключевыми производители региона. Это поможет предприятиям ознакомиться с актуальными предложениями и найти надежных партнеров в строительной отрасли.</a:t>
            </a:r>
          </a:p>
        </p:txBody>
      </p:sp>
      <p:sp>
        <p:nvSpPr>
          <p:cNvPr id="3" name="Номер слайда 2">
            <a:extLst>
              <a:ext uri="{FF2B5EF4-FFF2-40B4-BE49-F238E27FC236}">
                <a16:creationId xmlns:a16="http://schemas.microsoft.com/office/drawing/2014/main" id="{87F2B5C0-D42F-6E3F-C4D4-A8D0B0B621F0}"/>
              </a:ext>
            </a:extLst>
          </p:cNvPr>
          <p:cNvSpPr>
            <a:spLocks noGrp="1"/>
          </p:cNvSpPr>
          <p:nvPr>
            <p:ph type="sldNum" sz="quarter" idx="12"/>
          </p:nvPr>
        </p:nvSpPr>
        <p:spPr/>
        <p:txBody>
          <a:bodyPr/>
          <a:lstStyle/>
          <a:p>
            <a:fld id="{88EE4ACD-2865-4E7D-A9FA-EB54943EFB04}" type="slidenum">
              <a:rPr lang="ru-RU" smtClean="0"/>
              <a:t>4</a:t>
            </a:fld>
            <a:endParaRPr lang="ru-RU"/>
          </a:p>
        </p:txBody>
      </p:sp>
      <p:sp>
        <p:nvSpPr>
          <p:cNvPr id="4" name="Заголовок 1">
            <a:extLst>
              <a:ext uri="{FF2B5EF4-FFF2-40B4-BE49-F238E27FC236}">
                <a16:creationId xmlns:a16="http://schemas.microsoft.com/office/drawing/2014/main" id="{35CA2BD0-024E-79A6-84B1-D640A67E8DF8}"/>
              </a:ext>
            </a:extLst>
          </p:cNvPr>
          <p:cNvSpPr txBox="1">
            <a:spLocks/>
          </p:cNvSpPr>
          <p:nvPr/>
        </p:nvSpPr>
        <p:spPr>
          <a:xfrm>
            <a:off x="0" y="0"/>
            <a:ext cx="12192000" cy="904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b="1" dirty="0">
                <a:solidFill>
                  <a:srgbClr val="BC2D59"/>
                </a:solidFill>
                <a:latin typeface="+mn-lt"/>
              </a:rPr>
              <a:t>Строительное оборудование и материалы</a:t>
            </a:r>
          </a:p>
        </p:txBody>
      </p:sp>
    </p:spTree>
    <p:extLst>
      <p:ext uri="{BB962C8B-B14F-4D97-AF65-F5344CB8AC3E}">
        <p14:creationId xmlns:p14="http://schemas.microsoft.com/office/powerpoint/2010/main" val="396342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448627-A033-1998-DE91-0384B57188AF}"/>
              </a:ext>
            </a:extLst>
          </p:cNvPr>
          <p:cNvSpPr>
            <a:spLocks noGrp="1"/>
          </p:cNvSpPr>
          <p:nvPr>
            <p:ph type="title"/>
          </p:nvPr>
        </p:nvSpPr>
        <p:spPr>
          <a:xfrm>
            <a:off x="838200" y="904460"/>
            <a:ext cx="10515600" cy="3021497"/>
          </a:xfrm>
        </p:spPr>
        <p:txBody>
          <a:bodyPr>
            <a:normAutofit/>
          </a:bodyPr>
          <a:lstStyle/>
          <a:p>
            <a:r>
              <a:rPr lang="ru-RU" sz="2400" b="1" dirty="0">
                <a:latin typeface="+mn-lt"/>
              </a:rPr>
              <a:t>Презентация включает разделы:</a:t>
            </a:r>
            <a:br>
              <a:rPr lang="ru-RU" sz="2400" b="1" dirty="0">
                <a:latin typeface="+mn-lt"/>
              </a:rPr>
            </a:br>
            <a:br>
              <a:rPr lang="ru-RU" sz="2400" b="1" dirty="0">
                <a:latin typeface="+mn-lt"/>
              </a:rPr>
            </a:br>
            <a:r>
              <a:rPr lang="ru-RU" sz="2400" dirty="0">
                <a:latin typeface="+mn-lt"/>
              </a:rPr>
              <a:t>1. Материалы для строительных работ</a:t>
            </a:r>
            <a:br>
              <a:rPr lang="ru-RU" sz="2400" dirty="0">
                <a:latin typeface="+mn-lt"/>
              </a:rPr>
            </a:br>
            <a:r>
              <a:rPr lang="ru-RU" sz="2400" dirty="0">
                <a:latin typeface="+mn-lt"/>
              </a:rPr>
              <a:t>2. Материалы для внутренних отделочных работ и интерьера</a:t>
            </a:r>
            <a:br>
              <a:rPr lang="ru-RU" sz="2400" dirty="0">
                <a:latin typeface="+mn-lt"/>
              </a:rPr>
            </a:br>
            <a:r>
              <a:rPr lang="ru-RU" sz="2400" dirty="0">
                <a:latin typeface="+mn-lt"/>
              </a:rPr>
              <a:t>3. Инженерные сети и инфраструктура</a:t>
            </a:r>
            <a:br>
              <a:rPr lang="ru-RU" sz="2400" dirty="0">
                <a:latin typeface="+mn-lt"/>
              </a:rPr>
            </a:br>
            <a:r>
              <a:rPr lang="ru-RU" sz="2400" dirty="0">
                <a:latin typeface="+mn-lt"/>
              </a:rPr>
              <a:t>4. Техника, оборудование и инструменты для строительных работ</a:t>
            </a:r>
            <a:br>
              <a:rPr lang="ru-RU" sz="2400" dirty="0">
                <a:latin typeface="+mn-lt"/>
              </a:rPr>
            </a:br>
            <a:r>
              <a:rPr lang="ru-RU" sz="2400" dirty="0">
                <a:latin typeface="+mn-lt"/>
              </a:rPr>
              <a:t>5. </a:t>
            </a:r>
            <a:r>
              <a:rPr lang="ru-RU" sz="2400" dirty="0" err="1">
                <a:latin typeface="+mn-lt"/>
              </a:rPr>
              <a:t>Домокомплекты</a:t>
            </a:r>
            <a:r>
              <a:rPr lang="ru-RU" sz="2400" dirty="0">
                <a:latin typeface="+mn-lt"/>
              </a:rPr>
              <a:t>, быстровозводимые здания и модульные конструкции</a:t>
            </a:r>
          </a:p>
        </p:txBody>
      </p:sp>
      <p:sp>
        <p:nvSpPr>
          <p:cNvPr id="3" name="Номер слайда 2">
            <a:extLst>
              <a:ext uri="{FF2B5EF4-FFF2-40B4-BE49-F238E27FC236}">
                <a16:creationId xmlns:a16="http://schemas.microsoft.com/office/drawing/2014/main" id="{22E2453B-BAF0-B146-355E-07C97E862914}"/>
              </a:ext>
            </a:extLst>
          </p:cNvPr>
          <p:cNvSpPr>
            <a:spLocks noGrp="1"/>
          </p:cNvSpPr>
          <p:nvPr>
            <p:ph type="sldNum" sz="quarter" idx="12"/>
          </p:nvPr>
        </p:nvSpPr>
        <p:spPr/>
        <p:txBody>
          <a:bodyPr/>
          <a:lstStyle/>
          <a:p>
            <a:fld id="{88EE4ACD-2865-4E7D-A9FA-EB54943EFB04}" type="slidenum">
              <a:rPr lang="ru-RU" smtClean="0"/>
              <a:t>5</a:t>
            </a:fld>
            <a:endParaRPr lang="ru-RU"/>
          </a:p>
        </p:txBody>
      </p:sp>
      <p:sp>
        <p:nvSpPr>
          <p:cNvPr id="4" name="Заголовок 1">
            <a:extLst>
              <a:ext uri="{FF2B5EF4-FFF2-40B4-BE49-F238E27FC236}">
                <a16:creationId xmlns:a16="http://schemas.microsoft.com/office/drawing/2014/main" id="{7199166E-EAD5-7B08-DA7E-307580CB8119}"/>
              </a:ext>
            </a:extLst>
          </p:cNvPr>
          <p:cNvSpPr txBox="1">
            <a:spLocks/>
          </p:cNvSpPr>
          <p:nvPr/>
        </p:nvSpPr>
        <p:spPr>
          <a:xfrm>
            <a:off x="0" y="0"/>
            <a:ext cx="12192000" cy="904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b="1" dirty="0">
                <a:solidFill>
                  <a:srgbClr val="BC2D59"/>
                </a:solidFill>
                <a:latin typeface="+mn-lt"/>
              </a:rPr>
              <a:t>Строительное оборудование и материалы</a:t>
            </a:r>
          </a:p>
        </p:txBody>
      </p:sp>
      <p:pic>
        <p:nvPicPr>
          <p:cNvPr id="6" name="Рисунок 5">
            <a:extLst>
              <a:ext uri="{FF2B5EF4-FFF2-40B4-BE49-F238E27FC236}">
                <a16:creationId xmlns:a16="http://schemas.microsoft.com/office/drawing/2014/main" id="{C50B095C-BC2E-83DE-9256-29409C2E0D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4230" y="4069384"/>
            <a:ext cx="2143539" cy="2143539"/>
          </a:xfrm>
          <a:prstGeom prst="rect">
            <a:avLst/>
          </a:prstGeom>
        </p:spPr>
      </p:pic>
      <p:sp>
        <p:nvSpPr>
          <p:cNvPr id="7" name="TextBox 6">
            <a:extLst>
              <a:ext uri="{FF2B5EF4-FFF2-40B4-BE49-F238E27FC236}">
                <a16:creationId xmlns:a16="http://schemas.microsoft.com/office/drawing/2014/main" id="{59500E99-A5B1-FDB5-52F6-23E7A9981D1C}"/>
              </a:ext>
            </a:extLst>
          </p:cNvPr>
          <p:cNvSpPr txBox="1"/>
          <p:nvPr/>
        </p:nvSpPr>
        <p:spPr>
          <a:xfrm>
            <a:off x="7958759" y="5584208"/>
            <a:ext cx="3660084" cy="369332"/>
          </a:xfrm>
          <a:prstGeom prst="rect">
            <a:avLst/>
          </a:prstGeom>
          <a:noFill/>
        </p:spPr>
        <p:txBody>
          <a:bodyPr wrap="square">
            <a:spAutoFit/>
          </a:bodyPr>
          <a:lstStyle/>
          <a:p>
            <a:r>
              <a:rPr lang="ru-RU" dirty="0">
                <a:hlinkClick r:id="rId3"/>
              </a:rPr>
              <a:t>https://frp69.ru/prezentatsii/</a:t>
            </a:r>
            <a:r>
              <a:rPr lang="ru-RU" dirty="0"/>
              <a:t> </a:t>
            </a:r>
          </a:p>
        </p:txBody>
      </p:sp>
    </p:spTree>
    <p:extLst>
      <p:ext uri="{BB962C8B-B14F-4D97-AF65-F5344CB8AC3E}">
        <p14:creationId xmlns:p14="http://schemas.microsoft.com/office/powerpoint/2010/main" val="2955402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EAE4DB-9DB1-78AA-1448-D5E3B31D5099}"/>
              </a:ext>
            </a:extLst>
          </p:cNvPr>
          <p:cNvSpPr>
            <a:spLocks noGrp="1"/>
          </p:cNvSpPr>
          <p:nvPr>
            <p:ph type="title"/>
          </p:nvPr>
        </p:nvSpPr>
        <p:spPr>
          <a:xfrm>
            <a:off x="838200" y="904462"/>
            <a:ext cx="10515600" cy="3498573"/>
          </a:xfrm>
        </p:spPr>
        <p:txBody>
          <a:bodyPr>
            <a:normAutofit/>
          </a:bodyPr>
          <a:lstStyle/>
          <a:p>
            <a:r>
              <a:rPr lang="ru-RU" sz="2400" dirty="0">
                <a:latin typeface="+mn-lt"/>
              </a:rPr>
              <a:t>На сайте Фонда развития промышленности Тверской области создан портал "Биржа внутрирегиональной кооперации". Это удобная платформа для взаимодействия предприятий региона, где представлены компании из всех отраслей, включая строительные. Биржа помогает находить партнеров, производителей, клиентов на свободные мощности и устанавливать новые деловые связи. Здесь предприятия могут найти надежных партнеров и эффективно развивать свой бизнес в рамках внутрирегиональной кооперации.</a:t>
            </a:r>
          </a:p>
        </p:txBody>
      </p:sp>
      <p:sp>
        <p:nvSpPr>
          <p:cNvPr id="3" name="Номер слайда 2">
            <a:extLst>
              <a:ext uri="{FF2B5EF4-FFF2-40B4-BE49-F238E27FC236}">
                <a16:creationId xmlns:a16="http://schemas.microsoft.com/office/drawing/2014/main" id="{43E2B859-E5D9-BBA6-679F-2C537515D12D}"/>
              </a:ext>
            </a:extLst>
          </p:cNvPr>
          <p:cNvSpPr>
            <a:spLocks noGrp="1"/>
          </p:cNvSpPr>
          <p:nvPr>
            <p:ph type="sldNum" sz="quarter" idx="12"/>
          </p:nvPr>
        </p:nvSpPr>
        <p:spPr/>
        <p:txBody>
          <a:bodyPr/>
          <a:lstStyle/>
          <a:p>
            <a:fld id="{88EE4ACD-2865-4E7D-A9FA-EB54943EFB04}" type="slidenum">
              <a:rPr lang="ru-RU" smtClean="0"/>
              <a:t>6</a:t>
            </a:fld>
            <a:endParaRPr lang="ru-RU"/>
          </a:p>
        </p:txBody>
      </p:sp>
      <p:sp>
        <p:nvSpPr>
          <p:cNvPr id="4" name="Заголовок 1">
            <a:extLst>
              <a:ext uri="{FF2B5EF4-FFF2-40B4-BE49-F238E27FC236}">
                <a16:creationId xmlns:a16="http://schemas.microsoft.com/office/drawing/2014/main" id="{C78AE447-A73E-8B8D-97A0-4BC90423E033}"/>
              </a:ext>
            </a:extLst>
          </p:cNvPr>
          <p:cNvSpPr txBox="1">
            <a:spLocks/>
          </p:cNvSpPr>
          <p:nvPr/>
        </p:nvSpPr>
        <p:spPr>
          <a:xfrm>
            <a:off x="0" y="0"/>
            <a:ext cx="12192000" cy="904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b="1" dirty="0">
                <a:solidFill>
                  <a:srgbClr val="BC2D59"/>
                </a:solidFill>
                <a:latin typeface="+mn-lt"/>
              </a:rPr>
              <a:t>Биржа внутрирегиональной кооперации</a:t>
            </a:r>
          </a:p>
        </p:txBody>
      </p:sp>
      <p:pic>
        <p:nvPicPr>
          <p:cNvPr id="6" name="Рисунок 5">
            <a:extLst>
              <a:ext uri="{FF2B5EF4-FFF2-40B4-BE49-F238E27FC236}">
                <a16:creationId xmlns:a16="http://schemas.microsoft.com/office/drawing/2014/main" id="{A8AA68C2-DE44-2768-DB8E-26B5D6F0D6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9212" y="4251256"/>
            <a:ext cx="1933575" cy="1933575"/>
          </a:xfrm>
          <a:prstGeom prst="rect">
            <a:avLst/>
          </a:prstGeom>
        </p:spPr>
      </p:pic>
    </p:spTree>
    <p:extLst>
      <p:ext uri="{BB962C8B-B14F-4D97-AF65-F5344CB8AC3E}">
        <p14:creationId xmlns:p14="http://schemas.microsoft.com/office/powerpoint/2010/main" val="2495052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E0D3E8-BDEC-D6C6-FA74-A8B5A8450EB4}"/>
              </a:ext>
            </a:extLst>
          </p:cNvPr>
          <p:cNvSpPr>
            <a:spLocks noGrp="1"/>
          </p:cNvSpPr>
          <p:nvPr>
            <p:ph type="title"/>
          </p:nvPr>
        </p:nvSpPr>
        <p:spPr>
          <a:xfrm>
            <a:off x="838200" y="1093304"/>
            <a:ext cx="10515600" cy="5263045"/>
          </a:xfrm>
        </p:spPr>
        <p:txBody>
          <a:bodyPr numCol="1">
            <a:normAutofit/>
          </a:bodyPr>
          <a:lstStyle/>
          <a:p>
            <a:r>
              <a:rPr lang="ru-RU" sz="2400" dirty="0">
                <a:solidFill>
                  <a:schemeClr val="accent1">
                    <a:lumMod val="75000"/>
                  </a:schemeClr>
                </a:solidFill>
                <a:latin typeface="+mn-lt"/>
              </a:rPr>
              <a:t>Руководитель отдела                              </a:t>
            </a:r>
            <a:r>
              <a:rPr lang="en-US" sz="2400" dirty="0">
                <a:solidFill>
                  <a:schemeClr val="accent1">
                    <a:lumMod val="75000"/>
                  </a:schemeClr>
                </a:solidFill>
                <a:latin typeface="+mn-lt"/>
              </a:rPr>
              <a:t>             </a:t>
            </a:r>
            <a:r>
              <a:rPr lang="ru-RU" sz="2400" dirty="0">
                <a:solidFill>
                  <a:schemeClr val="accent1">
                    <a:lumMod val="75000"/>
                  </a:schemeClr>
                </a:solidFill>
                <a:latin typeface="+mn-lt"/>
              </a:rPr>
              <a:t> Менеджер отдела</a:t>
            </a:r>
            <a:br>
              <a:rPr lang="ru-RU" sz="2400" dirty="0">
                <a:solidFill>
                  <a:schemeClr val="accent1">
                    <a:lumMod val="75000"/>
                  </a:schemeClr>
                </a:solidFill>
                <a:latin typeface="+mn-lt"/>
              </a:rPr>
            </a:br>
            <a:r>
              <a:rPr lang="ru-RU" sz="2400" dirty="0">
                <a:solidFill>
                  <a:schemeClr val="accent1">
                    <a:lumMod val="75000"/>
                  </a:schemeClr>
                </a:solidFill>
                <a:latin typeface="+mn-lt"/>
              </a:rPr>
              <a:t>внутрирегиональной кооперации                    внутрирегиональной кооперации</a:t>
            </a:r>
            <a:br>
              <a:rPr lang="ru-RU" sz="2400" dirty="0">
                <a:latin typeface="+mn-lt"/>
              </a:rPr>
            </a:br>
            <a:br>
              <a:rPr lang="ru-RU" sz="2400" dirty="0">
                <a:latin typeface="+mn-lt"/>
              </a:rPr>
            </a:br>
            <a:r>
              <a:rPr lang="ru-RU" sz="2400" b="1" dirty="0">
                <a:latin typeface="+mn-lt"/>
              </a:rPr>
              <a:t>Серов Михаил                                                        </a:t>
            </a:r>
            <a:r>
              <a:rPr lang="ru-RU" sz="2400" b="1">
                <a:latin typeface="+mn-lt"/>
              </a:rPr>
              <a:t>Русаков Кирилл</a:t>
            </a:r>
            <a:br>
              <a:rPr lang="ru-RU" sz="2400" dirty="0">
                <a:latin typeface="+mn-lt"/>
              </a:rPr>
            </a:br>
            <a:br>
              <a:rPr lang="ru-RU" sz="2400" dirty="0">
                <a:latin typeface="+mn-lt"/>
              </a:rPr>
            </a:br>
            <a:r>
              <a:rPr lang="ru-RU" sz="2400" dirty="0">
                <a:latin typeface="+mn-lt"/>
              </a:rPr>
              <a:t>Телефон: +7 (930) 154-42-34                                Телефон: +7 (910) 010-06-04</a:t>
            </a:r>
            <a:br>
              <a:rPr lang="ru-RU" sz="2400" dirty="0">
                <a:latin typeface="+mn-lt"/>
              </a:rPr>
            </a:br>
            <a:br>
              <a:rPr lang="ru-RU" sz="2400" dirty="0">
                <a:latin typeface="+mn-lt"/>
              </a:rPr>
            </a:br>
            <a:r>
              <a:rPr lang="ru-RU" sz="2400" dirty="0">
                <a:latin typeface="+mn-lt"/>
              </a:rPr>
              <a:t>Эл. почта: </a:t>
            </a:r>
            <a:r>
              <a:rPr lang="en-US" sz="2400" dirty="0">
                <a:latin typeface="+mn-lt"/>
                <a:hlinkClick r:id="rId2"/>
              </a:rPr>
              <a:t>m.serov@frp69.ru</a:t>
            </a:r>
            <a:r>
              <a:rPr lang="ru-RU" sz="2400" dirty="0">
                <a:latin typeface="+mn-lt"/>
              </a:rPr>
              <a:t>                                Эл. почта: </a:t>
            </a:r>
            <a:r>
              <a:rPr lang="en-US" sz="2400" dirty="0">
                <a:latin typeface="+mn-lt"/>
                <a:hlinkClick r:id="rId3"/>
              </a:rPr>
              <a:t>k.rusakov@frp69.ru</a:t>
            </a:r>
            <a:r>
              <a:rPr lang="en-US" sz="2400" dirty="0">
                <a:latin typeface="+mn-lt"/>
              </a:rPr>
              <a:t> </a:t>
            </a:r>
            <a:br>
              <a:rPr lang="en-US" sz="2400" dirty="0">
                <a:latin typeface="+mn-lt"/>
              </a:rPr>
            </a:br>
            <a:endParaRPr lang="ru-RU" sz="2400" dirty="0">
              <a:latin typeface="+mn-lt"/>
            </a:endParaRPr>
          </a:p>
        </p:txBody>
      </p:sp>
      <p:sp>
        <p:nvSpPr>
          <p:cNvPr id="3" name="Номер слайда 2">
            <a:extLst>
              <a:ext uri="{FF2B5EF4-FFF2-40B4-BE49-F238E27FC236}">
                <a16:creationId xmlns:a16="http://schemas.microsoft.com/office/drawing/2014/main" id="{9DC5C16D-5F58-84B8-928B-C4E20CCAF4AA}"/>
              </a:ext>
            </a:extLst>
          </p:cNvPr>
          <p:cNvSpPr>
            <a:spLocks noGrp="1"/>
          </p:cNvSpPr>
          <p:nvPr>
            <p:ph type="sldNum" sz="quarter" idx="12"/>
          </p:nvPr>
        </p:nvSpPr>
        <p:spPr/>
        <p:txBody>
          <a:bodyPr/>
          <a:lstStyle/>
          <a:p>
            <a:fld id="{88EE4ACD-2865-4E7D-A9FA-EB54943EFB04}" type="slidenum">
              <a:rPr lang="ru-RU" smtClean="0"/>
              <a:t>7</a:t>
            </a:fld>
            <a:endParaRPr lang="ru-RU"/>
          </a:p>
        </p:txBody>
      </p:sp>
      <p:sp>
        <p:nvSpPr>
          <p:cNvPr id="4" name="Заголовок 1">
            <a:extLst>
              <a:ext uri="{FF2B5EF4-FFF2-40B4-BE49-F238E27FC236}">
                <a16:creationId xmlns:a16="http://schemas.microsoft.com/office/drawing/2014/main" id="{3ED37E65-CC52-6082-9BCB-01D7D48888FE}"/>
              </a:ext>
            </a:extLst>
          </p:cNvPr>
          <p:cNvSpPr txBox="1">
            <a:spLocks/>
          </p:cNvSpPr>
          <p:nvPr/>
        </p:nvSpPr>
        <p:spPr>
          <a:xfrm>
            <a:off x="0" y="0"/>
            <a:ext cx="12192000" cy="10933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b="1" dirty="0">
                <a:solidFill>
                  <a:srgbClr val="BC2D59"/>
                </a:solidFill>
                <a:latin typeface="+mn-lt"/>
              </a:rPr>
              <a:t>Контакты отдела внутрирегиональной кооперации</a:t>
            </a:r>
          </a:p>
        </p:txBody>
      </p:sp>
    </p:spTree>
    <p:extLst>
      <p:ext uri="{BB962C8B-B14F-4D97-AF65-F5344CB8AC3E}">
        <p14:creationId xmlns:p14="http://schemas.microsoft.com/office/powerpoint/2010/main" val="1889989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A428FF-3A03-6E61-1670-55296EB2F985}"/>
              </a:ext>
            </a:extLst>
          </p:cNvPr>
          <p:cNvSpPr>
            <a:spLocks noGrp="1"/>
          </p:cNvSpPr>
          <p:nvPr>
            <p:ph type="title"/>
          </p:nvPr>
        </p:nvSpPr>
        <p:spPr>
          <a:xfrm>
            <a:off x="735495" y="2822713"/>
            <a:ext cx="5241236" cy="1212573"/>
          </a:xfrm>
        </p:spPr>
        <p:txBody>
          <a:bodyPr>
            <a:normAutofit/>
          </a:bodyPr>
          <a:lstStyle/>
          <a:p>
            <a:r>
              <a:rPr lang="ru-RU" sz="4000" b="1" dirty="0">
                <a:solidFill>
                  <a:srgbClr val="002060"/>
                </a:solidFill>
                <a:latin typeface="Calibri" panose="020F0502020204030204" pitchFamily="34" charset="0"/>
                <a:ea typeface="Jost" pitchFamily="2" charset="-52"/>
              </a:rPr>
              <a:t>Спасибо за внимание!</a:t>
            </a:r>
          </a:p>
        </p:txBody>
      </p:sp>
      <p:sp>
        <p:nvSpPr>
          <p:cNvPr id="3" name="Номер слайда 2">
            <a:extLst>
              <a:ext uri="{FF2B5EF4-FFF2-40B4-BE49-F238E27FC236}">
                <a16:creationId xmlns:a16="http://schemas.microsoft.com/office/drawing/2014/main" id="{761F9E34-49F1-C843-7FDD-5071E0368E3E}"/>
              </a:ext>
            </a:extLst>
          </p:cNvPr>
          <p:cNvSpPr>
            <a:spLocks noGrp="1"/>
          </p:cNvSpPr>
          <p:nvPr>
            <p:ph type="sldNum" sz="quarter" idx="12"/>
          </p:nvPr>
        </p:nvSpPr>
        <p:spPr/>
        <p:txBody>
          <a:bodyPr/>
          <a:lstStyle/>
          <a:p>
            <a:fld id="{88EE4ACD-2865-4E7D-A9FA-EB54943EFB04}" type="slidenum">
              <a:rPr lang="ru-RU" smtClean="0"/>
              <a:t>8</a:t>
            </a:fld>
            <a:endParaRPr lang="ru-RU"/>
          </a:p>
        </p:txBody>
      </p:sp>
      <p:pic>
        <p:nvPicPr>
          <p:cNvPr id="6" name="Рисунок 5">
            <a:extLst>
              <a:ext uri="{FF2B5EF4-FFF2-40B4-BE49-F238E27FC236}">
                <a16:creationId xmlns:a16="http://schemas.microsoft.com/office/drawing/2014/main" id="{7BFB66B2-3254-C676-0A2C-6686400CCE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321" y="390569"/>
            <a:ext cx="3778709" cy="1110239"/>
          </a:xfrm>
          <a:prstGeom prst="rect">
            <a:avLst/>
          </a:prstGeom>
        </p:spPr>
      </p:pic>
    </p:spTree>
    <p:extLst>
      <p:ext uri="{BB962C8B-B14F-4D97-AF65-F5344CB8AC3E}">
        <p14:creationId xmlns:p14="http://schemas.microsoft.com/office/powerpoint/2010/main" val="17497321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ABCB8781-B1F9-4F88-9A71-2581D6407516}">
  <we:reference id="wa200005566" version="3.0.0.2" store="ru-RU" storeType="OMEX"/>
  <we:alternateReferences>
    <we:reference id="wa200005566" version="3.0.0.2" store="wa200005566"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5473</TotalTime>
  <Words>460</Words>
  <Application>Microsoft Office PowerPoint</Application>
  <PresentationFormat>Широкоэкранный</PresentationFormat>
  <Paragraphs>23</Paragraphs>
  <Slides>8</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Jost ExtraBold</vt:lpstr>
      <vt:lpstr>Тема Office</vt:lpstr>
      <vt:lpstr>Презентация PowerPoint</vt:lpstr>
      <vt:lpstr>Внутрирегиональная кооперация в Фонде развития промышленности Тверской области</vt:lpstr>
      <vt:lpstr>1. Поиск производителей необходимой продукции: Фонд оказывает содействие предприятиям в поиске местных производителей, способных поставлять необходимые компоненты, сырье или готовую продукцию. Это позволяет предприятиям снижать затраты на логистику и сроки поставок, а также поддерживать местных производителей.  2. Поиск потенциальных клиентов для бизнеса: Одной из ключевых задач является помощь предприятиям в поиске новых клиентов на территории региона. Фонд предоставляет информацию о потенциальных партнерах и организует мероприятия для установления деловых контактов, что способствует расширению рынка сбыта продукции предприятий.  3. Помощь в поиске клиентов на свободные мощности предприятия: Фонд поддерживает предприятия, имеющие свободные производственные мощности, в поиске клиентов, которые могут использовать эти мощности для производства своей продукции. Это помогает предприятиям оптимизировать использование своих ресурсов и увеличивать доходы.  Эти направления способствуют оптимизации ресурсов предприятий, снижению затрат и развитию бизнеса в регионе.</vt:lpstr>
      <vt:lpstr>Фондом развития промышленности Тверской области подготовлена презентация, посвященная строительному оборудованию и материалам. В презентации представлены 98 компаний которые являются ключевыми производители региона. Это поможет предприятиям ознакомиться с актуальными предложениями и найти надежных партнеров в строительной отрасли.</vt:lpstr>
      <vt:lpstr>Презентация включает разделы:  1. Материалы для строительных работ 2. Материалы для внутренних отделочных работ и интерьера 3. Инженерные сети и инфраструктура 4. Техника, оборудование и инструменты для строительных работ 5. Домокомплекты, быстровозводимые здания и модульные конструкции</vt:lpstr>
      <vt:lpstr>На сайте Фонда развития промышленности Тверской области создан портал "Биржа внутрирегиональной кооперации". Это удобная платформа для взаимодействия предприятий региона, где представлены компании из всех отраслей, включая строительные. Биржа помогает находить партнеров, производителей, клиентов на свободные мощности и устанавливать новые деловые связи. Здесь предприятия могут найти надежных партнеров и эффективно развивать свой бизнес в рамках внутрирегиональной кооперации.</vt:lpstr>
      <vt:lpstr>Руководитель отдела                                            Менеджер отдела внутрирегиональной кооперации                    внутрирегиональной кооперации  Серов Михаил                                                        Русаков Кирилл  Телефон: +7 (930) 154-42-34                                Телефон: +7 (910) 010-06-04  Эл. почта: m.serov@frp69.ru                                Эл. почта: k.rusakov@frp69.ru  </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rck2.frp69@outlook.com</dc:creator>
  <cp:lastModifiedBy>rck1 frp69</cp:lastModifiedBy>
  <cp:revision>285</cp:revision>
  <dcterms:created xsi:type="dcterms:W3CDTF">2023-12-06T10:36:30Z</dcterms:created>
  <dcterms:modified xsi:type="dcterms:W3CDTF">2024-05-28T05:37:41Z</dcterms:modified>
</cp:coreProperties>
</file>